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374" r:id="rId2"/>
    <p:sldId id="401" r:id="rId3"/>
    <p:sldId id="386" r:id="rId4"/>
    <p:sldId id="375" r:id="rId5"/>
    <p:sldId id="376" r:id="rId6"/>
    <p:sldId id="377" r:id="rId7"/>
    <p:sldId id="378" r:id="rId8"/>
    <p:sldId id="388" r:id="rId9"/>
    <p:sldId id="389" r:id="rId10"/>
    <p:sldId id="379" r:id="rId11"/>
    <p:sldId id="390" r:id="rId12"/>
    <p:sldId id="381" r:id="rId13"/>
    <p:sldId id="380" r:id="rId14"/>
    <p:sldId id="382" r:id="rId15"/>
    <p:sldId id="391" r:id="rId16"/>
    <p:sldId id="308" r:id="rId17"/>
    <p:sldId id="393" r:id="rId18"/>
    <p:sldId id="394" r:id="rId19"/>
    <p:sldId id="309" r:id="rId20"/>
    <p:sldId id="395" r:id="rId21"/>
    <p:sldId id="383" r:id="rId22"/>
    <p:sldId id="384" r:id="rId23"/>
    <p:sldId id="397" r:id="rId24"/>
    <p:sldId id="385" r:id="rId25"/>
    <p:sldId id="398" r:id="rId26"/>
    <p:sldId id="402" r:id="rId2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 varScale="1">
        <p:scale>
          <a:sx n="84" d="100"/>
          <a:sy n="84" d="100"/>
        </p:scale>
        <p:origin x="17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 dirty="0">
                <a:solidFill>
                  <a:schemeClr val="bg2">
                    <a:lumMod val="50000"/>
                  </a:schemeClr>
                </a:solidFill>
              </a:rPr>
              <a:t>Food and Beverage Management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494116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© 2016 Cousins et al: </a:t>
            </a:r>
            <a:r>
              <a:rPr lang="en-GB" alt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Food and Beverage Management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4</a:t>
            </a:r>
            <a:r>
              <a:rPr lang="en-GB" altLang="en-US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edition, Goodfellow Publishers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085184" y="8676456"/>
            <a:ext cx="1772816" cy="467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96B9AA-3ABD-4774-B49E-25C433D53B6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37133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/>
              <a:t>Food and Beverage Management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34400"/>
            <a:ext cx="3581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/>
              <a:t>Cousins et al: </a:t>
            </a:r>
            <a:r>
              <a:rPr lang="en-GB" altLang="en-US" i="1"/>
              <a:t>Food and Beverage Management</a:t>
            </a:r>
            <a:r>
              <a:rPr lang="en-GB" altLang="en-US"/>
              <a:t>, 3</a:t>
            </a:r>
            <a:r>
              <a:rPr lang="en-GB" altLang="en-US" baseline="30000"/>
              <a:t>rd</a:t>
            </a:r>
            <a:r>
              <a:rPr lang="en-GB" altLang="en-US"/>
              <a:t> edition, Goodfellows Publishers © 2011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137773-91BD-4777-98D0-DEF7E5184F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703213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755576" y="98072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 dirty="0"/>
              <a:t>Click to Edit Master Title Style</a:t>
            </a: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420888"/>
            <a:ext cx="6400800" cy="1296144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altLang="en-US" noProof="0" dirty="0"/>
              <a:t>Click to edit Master subtitle style</a:t>
            </a:r>
          </a:p>
        </p:txBody>
      </p:sp>
      <p:pic>
        <p:nvPicPr>
          <p:cNvPr id="4" name="Picture 3" descr="A display in a store&#10;&#10;Description automatically generated">
            <a:extLst>
              <a:ext uri="{FF2B5EF4-FFF2-40B4-BE49-F238E27FC236}">
                <a16:creationId xmlns:a16="http://schemas.microsoft.com/office/drawing/2014/main" id="{17974C5D-CFEE-4336-BD10-8296FA905E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259" y="4014192"/>
            <a:ext cx="2073394" cy="26906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34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65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93037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q"/>
              <a:defRPr/>
            </a:lvl1pPr>
            <a:lvl2pPr>
              <a:buClr>
                <a:schemeClr val="tx2">
                  <a:lumMod val="75000"/>
                </a:schemeClr>
              </a:buClr>
              <a:defRPr/>
            </a:lvl2pPr>
            <a:lvl3pPr marL="1143000" indent="-228600">
              <a:buClr>
                <a:srgbClr val="002060"/>
              </a:buClr>
              <a:buFont typeface="Courier New" panose="02070309020205020404" pitchFamily="49" charset="0"/>
              <a:buChar char="o"/>
              <a:defRPr/>
            </a:lvl3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24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090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584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2040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85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4" y="26369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84482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26369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3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93037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03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374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49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475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4608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59606" y="611500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4609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9925" y="2060848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 userDrawn="1"/>
        </p:nvSpPr>
        <p:spPr bwMode="auto">
          <a:xfrm>
            <a:off x="2039938" y="6614270"/>
            <a:ext cx="7104062" cy="24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0" hangingPunct="0"/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© 2019 Cousins et al: </a:t>
            </a:r>
            <a:r>
              <a:rPr lang="en-GB" altLang="en-US" sz="1100" i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Food and Beverage Management</a:t>
            </a:r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5th edition, Goodfellow Publishers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2060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altLang="en-US" dirty="0"/>
              <a:t>Food and Beverage Management</a:t>
            </a:r>
            <a:br>
              <a:rPr lang="en-GB" altLang="en-US"/>
            </a:br>
            <a:r>
              <a:rPr lang="en-GB" altLang="en-US"/>
              <a:t>fifth </a:t>
            </a:r>
            <a:r>
              <a:rPr lang="en-GB" altLang="en-US" dirty="0"/>
              <a:t>edition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en-US" dirty="0"/>
              <a:t>Chapter 2</a:t>
            </a:r>
          </a:p>
          <a:p>
            <a:r>
              <a:rPr lang="en-GB" altLang="en-US" dirty="0"/>
              <a:t>Concept Development</a:t>
            </a:r>
          </a:p>
        </p:txBody>
      </p:sp>
    </p:spTree>
    <p:extLst>
      <p:ext uri="{BB962C8B-B14F-4D97-AF65-F5344CB8AC3E}">
        <p14:creationId xmlns:p14="http://schemas.microsoft.com/office/powerpoint/2010/main" val="2032315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Different food service operations: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charset="0"/>
              </a:rPr>
              <a:t>Are designed for the:</a:t>
            </a:r>
          </a:p>
          <a:p>
            <a:pPr lvl="1"/>
            <a:r>
              <a:rPr lang="en-GB" altLang="en-US" sz="2400" dirty="0">
                <a:cs typeface="Times New Roman" charset="0"/>
              </a:rPr>
              <a:t>Needs people have at the time</a:t>
            </a:r>
          </a:p>
          <a:p>
            <a:pPr lvl="1"/>
            <a:r>
              <a:rPr lang="en-GB" altLang="en-US" sz="2400" dirty="0">
                <a:cs typeface="Times New Roman" charset="0"/>
              </a:rPr>
              <a:t>Rather than for the type of people they are</a:t>
            </a:r>
          </a:p>
          <a:p>
            <a:r>
              <a:rPr lang="en-GB" altLang="en-US" sz="2800" dirty="0">
                <a:cs typeface="Times New Roman" charset="0"/>
              </a:rPr>
              <a:t>The same customer can:</a:t>
            </a:r>
          </a:p>
          <a:p>
            <a:pPr lvl="1"/>
            <a:r>
              <a:rPr lang="en-GB" altLang="en-US" sz="2400" dirty="0">
                <a:cs typeface="Times New Roman" charset="0"/>
              </a:rPr>
              <a:t>Be business customer during the week</a:t>
            </a:r>
          </a:p>
          <a:p>
            <a:pPr lvl="1"/>
            <a:r>
              <a:rPr lang="en-GB" altLang="en-US" sz="2400" dirty="0">
                <a:cs typeface="Times New Roman" charset="0"/>
              </a:rPr>
              <a:t>A member of a family at the weekend</a:t>
            </a:r>
          </a:p>
          <a:p>
            <a:pPr lvl="1"/>
            <a:r>
              <a:rPr lang="en-GB" altLang="en-US" sz="2400" dirty="0">
                <a:cs typeface="Times New Roman" charset="0"/>
              </a:rPr>
              <a:t>Wanting a quick lunch or snack while travelling</a:t>
            </a:r>
          </a:p>
          <a:p>
            <a:pPr lvl="1"/>
            <a:r>
              <a:rPr lang="en-GB" altLang="en-US" sz="2400" dirty="0">
                <a:cs typeface="Times New Roman" charset="0"/>
              </a:rPr>
              <a:t>Be organise a special event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747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BAF04-2561-49AC-8C08-9E92F5A78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Choices can be based 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D020A-DC0E-43E1-BA46-F691E0DCF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dirty="0"/>
              <a:t>Price - </a:t>
            </a:r>
            <a:r>
              <a:rPr lang="en-GB" sz="2400" dirty="0"/>
              <a:t>the amount of money required to purchase the product</a:t>
            </a:r>
            <a:r>
              <a:rPr lang="en-GB" sz="2800" dirty="0"/>
              <a:t> </a:t>
            </a:r>
          </a:p>
          <a:p>
            <a:r>
              <a:rPr lang="en-GB" sz="2400" b="1" dirty="0"/>
              <a:t>Cost</a:t>
            </a:r>
            <a:r>
              <a:rPr lang="en-GB" sz="2800" b="1" dirty="0"/>
              <a:t> </a:t>
            </a:r>
            <a:r>
              <a:rPr lang="en-GB" sz="2400" b="1" dirty="0"/>
              <a:t>- </a:t>
            </a:r>
            <a:r>
              <a:rPr lang="en-GB" sz="2400" dirty="0"/>
              <a:t>is not just the price but includes all costs</a:t>
            </a:r>
          </a:p>
          <a:p>
            <a:r>
              <a:rPr lang="en-GB" sz="2400" b="1" dirty="0"/>
              <a:t>Worth - </a:t>
            </a:r>
            <a:r>
              <a:rPr lang="en-GB" sz="2400" dirty="0"/>
              <a:t>perception of the desirability of a particular product over another</a:t>
            </a:r>
          </a:p>
          <a:p>
            <a:r>
              <a:rPr lang="en-GB" sz="2400" b="1" dirty="0"/>
              <a:t>Value - </a:t>
            </a:r>
            <a:r>
              <a:rPr lang="en-GB" sz="2400" dirty="0"/>
              <a:t>the personal estimate of a product’s benefits and a perception of the balance between worth and cost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3255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charset="0"/>
              </a:rPr>
              <a:t>Cost is not just the price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>
          <a:xfrm>
            <a:off x="755575" y="2276872"/>
            <a:ext cx="7686749" cy="389877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charset="0"/>
              </a:rPr>
              <a:t>It also includes the cost of: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charset="0"/>
              </a:rPr>
              <a:t>not being able to go somewhere else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charset="0"/>
              </a:rPr>
              <a:t>transport costs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charset="0"/>
              </a:rPr>
              <a:t>time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charset="0"/>
              </a:rPr>
              <a:t>having to look and behave a certain way in the venue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charset="0"/>
              </a:rPr>
              <a:t>being disappointed</a:t>
            </a:r>
            <a:endParaRPr lang="en-GB" altLang="en-US" sz="2400" dirty="0"/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7925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836712"/>
            <a:ext cx="7793037" cy="792088"/>
          </a:xfrm>
        </p:spPr>
        <p:txBody>
          <a:bodyPr anchor="ctr"/>
          <a:lstStyle/>
          <a:p>
            <a:r>
              <a:rPr lang="en-GB" altLang="en-US" dirty="0"/>
              <a:t>Value is a p</a:t>
            </a:r>
            <a:r>
              <a:rPr lang="en-GB" altLang="en-US" dirty="0">
                <a:cs typeface="Times New Roman" charset="0"/>
              </a:rPr>
              <a:t>ersonal judgement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576" y="2123331"/>
            <a:ext cx="8054975" cy="39989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charset="0"/>
              </a:rPr>
              <a:t>Good value is where the </a:t>
            </a:r>
            <a:r>
              <a:rPr lang="en-GB" altLang="en-US" sz="2800" b="1" dirty="0">
                <a:cs typeface="Times New Roman" charset="0"/>
              </a:rPr>
              <a:t>worth</a:t>
            </a:r>
            <a:r>
              <a:rPr lang="en-GB" altLang="en-US" sz="2800" dirty="0">
                <a:cs typeface="Times New Roman" charset="0"/>
              </a:rPr>
              <a:t> is perceived as greater than the </a:t>
            </a:r>
            <a:r>
              <a:rPr lang="en-GB" altLang="en-US" sz="2800" b="1" dirty="0">
                <a:cs typeface="Times New Roman" charset="0"/>
              </a:rPr>
              <a:t>costs</a:t>
            </a:r>
          </a:p>
          <a:p>
            <a:pPr>
              <a:lnSpc>
                <a:spcPct val="90000"/>
              </a:lnSpc>
            </a:pPr>
            <a:endParaRPr lang="en-GB" altLang="en-US" sz="2800" dirty="0"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charset="0"/>
              </a:rPr>
              <a:t>Poor value is where the </a:t>
            </a:r>
            <a:r>
              <a:rPr lang="en-GB" altLang="en-US" sz="2800" b="1" dirty="0">
                <a:cs typeface="Times New Roman" charset="0"/>
              </a:rPr>
              <a:t>costs</a:t>
            </a:r>
            <a:r>
              <a:rPr lang="en-GB" altLang="en-US" sz="2800" dirty="0">
                <a:cs typeface="Times New Roman" charset="0"/>
              </a:rPr>
              <a:t> are perceived as greater than the </a:t>
            </a:r>
            <a:r>
              <a:rPr lang="en-GB" altLang="en-US" sz="2800" b="1" dirty="0">
                <a:cs typeface="Times New Roman" charset="0"/>
              </a:rPr>
              <a:t>worth</a:t>
            </a:r>
          </a:p>
        </p:txBody>
      </p:sp>
    </p:spTree>
    <p:extLst>
      <p:ext uri="{BB962C8B-B14F-4D97-AF65-F5344CB8AC3E}">
        <p14:creationId xmlns:p14="http://schemas.microsoft.com/office/powerpoint/2010/main" val="51152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Market segmentation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800" dirty="0"/>
              <a:t>Various ways to segment markets include:</a:t>
            </a:r>
          </a:p>
          <a:p>
            <a:pPr lvl="1"/>
            <a:r>
              <a:rPr lang="en-GB" altLang="en-US" dirty="0"/>
              <a:t>Geographic</a:t>
            </a:r>
          </a:p>
          <a:p>
            <a:pPr lvl="1"/>
            <a:r>
              <a:rPr lang="en-GB" altLang="en-US" dirty="0"/>
              <a:t>Demographic</a:t>
            </a:r>
          </a:p>
          <a:p>
            <a:pPr lvl="1"/>
            <a:r>
              <a:rPr lang="en-GB" altLang="en-US" dirty="0"/>
              <a:t>Psychographic</a:t>
            </a:r>
          </a:p>
          <a:p>
            <a:pPr lvl="1"/>
            <a:r>
              <a:rPr lang="en-GB" altLang="en-US" dirty="0"/>
              <a:t>Behavioural</a:t>
            </a:r>
          </a:p>
          <a:p>
            <a:r>
              <a:rPr lang="en-GB" sz="2800" dirty="0"/>
              <a:t>Adopting this approach assists in the identification of consumers with similar needs, wants and demands </a:t>
            </a:r>
            <a:endParaRPr lang="en-US" altLang="en-US" dirty="0"/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2394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0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0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90156-0D21-48D2-A731-BC79CB710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Change is a continuous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9E6CD-AF46-491F-A858-FC4350D97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Market segmentation is a useful generic grouping to use for marketers</a:t>
            </a:r>
          </a:p>
          <a:p>
            <a:r>
              <a:rPr lang="en-GB" sz="2800" dirty="0"/>
              <a:t>New groups are continually forming and older ones becoming no longer relevant</a:t>
            </a:r>
          </a:p>
          <a:p>
            <a:r>
              <a:rPr lang="en-GB" sz="2800" dirty="0"/>
              <a:t>The need to make identify is continual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2643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Cash/time model</a:t>
            </a:r>
          </a:p>
        </p:txBody>
      </p:sp>
      <p:pic>
        <p:nvPicPr>
          <p:cNvPr id="161795" name="Picture 3" descr="C:\Documents and Settings\cousinsj\My Documents\FoodAndBev\FandB Management\FandB 2011\FandB PPT\Figs and Tables 3rd\Figure 2.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04864"/>
            <a:ext cx="8413911" cy="2667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673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5F48C-DE95-4DFC-ABB5-039DF04E2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Segmentation based on typologies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1382D-C4FB-4E5D-8640-4533212EA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Groups of consumers can be categorised, named and targeted, for example: </a:t>
            </a:r>
          </a:p>
          <a:p>
            <a:pPr lvl="1"/>
            <a:r>
              <a:rPr lang="en-GB" dirty="0"/>
              <a:t>Empty nest career ladies </a:t>
            </a:r>
          </a:p>
          <a:p>
            <a:pPr lvl="1"/>
            <a:r>
              <a:rPr lang="en-GB" dirty="0"/>
              <a:t>Comfortable retired couples </a:t>
            </a:r>
          </a:p>
          <a:p>
            <a:pPr lvl="1"/>
            <a:r>
              <a:rPr lang="en-GB" dirty="0"/>
              <a:t>Stretched single mums </a:t>
            </a:r>
          </a:p>
          <a:p>
            <a:pPr lvl="1"/>
            <a:r>
              <a:rPr lang="en-GB" dirty="0"/>
              <a:t>Career focused females/males, or </a:t>
            </a:r>
          </a:p>
          <a:p>
            <a:pPr lvl="1"/>
            <a:r>
              <a:rPr lang="en-GB" dirty="0"/>
              <a:t>Competitive male urbanites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307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576A7-30FE-4591-9CE2-6EF71146C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Segmentation based on generations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343B7-EE24-4D82-95E5-A1E3D2177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Baby Boomers</a:t>
            </a:r>
          </a:p>
          <a:p>
            <a:r>
              <a:rPr lang="en-GB" sz="2800" dirty="0"/>
              <a:t>Generation X</a:t>
            </a:r>
          </a:p>
          <a:p>
            <a:r>
              <a:rPr lang="en-GB" sz="2800" dirty="0"/>
              <a:t>Millennials</a:t>
            </a:r>
          </a:p>
          <a:p>
            <a:r>
              <a:rPr lang="en-GB" sz="2800" dirty="0"/>
              <a:t>Generation Z </a:t>
            </a:r>
          </a:p>
          <a:p>
            <a:r>
              <a:rPr lang="en-GB" sz="2800" dirty="0"/>
              <a:t>Snowflakes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Despite the differences, there is an underlying trend of increasing unity in common causes such as environmental concerns, humanitarianism and animal welfare </a:t>
            </a:r>
          </a:p>
        </p:txBody>
      </p:sp>
    </p:spTree>
    <p:extLst>
      <p:ext uri="{BB962C8B-B14F-4D97-AF65-F5344CB8AC3E}">
        <p14:creationId xmlns:p14="http://schemas.microsoft.com/office/powerpoint/2010/main" val="350979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Idea evaluation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800" dirty="0"/>
              <a:t>Techniques can include:</a:t>
            </a:r>
          </a:p>
          <a:p>
            <a:pPr lvl="1"/>
            <a:r>
              <a:rPr lang="en-GB" altLang="en-US" sz="2400" dirty="0"/>
              <a:t>Management and staff brainstorming</a:t>
            </a:r>
          </a:p>
          <a:p>
            <a:pPr lvl="1"/>
            <a:r>
              <a:rPr lang="en-GB" altLang="en-US" sz="2400" dirty="0"/>
              <a:t>Survey of customers</a:t>
            </a:r>
          </a:p>
          <a:p>
            <a:pPr lvl="1"/>
            <a:r>
              <a:rPr lang="en-GB" altLang="en-US" sz="2400" dirty="0"/>
              <a:t>Evaluation of existing products</a:t>
            </a:r>
          </a:p>
          <a:p>
            <a:pPr lvl="1"/>
            <a:r>
              <a:rPr lang="en-GB" altLang="en-US" sz="2400" dirty="0"/>
              <a:t>Evaluation of competitors products</a:t>
            </a:r>
          </a:p>
        </p:txBody>
      </p:sp>
    </p:spTree>
    <p:extLst>
      <p:ext uri="{BB962C8B-B14F-4D97-AF65-F5344CB8AC3E}">
        <p14:creationId xmlns:p14="http://schemas.microsoft.com/office/powerpoint/2010/main" val="2715366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496943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952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8009B-8CA2-442B-84EE-A936E5C05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Idea screening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03A29-25C6-4C88-BC88-A41D3E78B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Example questions can include:</a:t>
            </a:r>
          </a:p>
          <a:p>
            <a:pPr lvl="1"/>
            <a:r>
              <a:rPr lang="en-GB" sz="2400" dirty="0"/>
              <a:t>Does the idea meet consumers’ needs? </a:t>
            </a:r>
          </a:p>
          <a:p>
            <a:pPr lvl="1"/>
            <a:r>
              <a:rPr lang="en-GB" sz="2400" dirty="0"/>
              <a:t>Is the group of potential consumers large enough? </a:t>
            </a:r>
          </a:p>
          <a:p>
            <a:pPr lvl="1"/>
            <a:r>
              <a:rPr lang="en-GB" sz="2400" dirty="0"/>
              <a:t>Can the operator deliver the idea? </a:t>
            </a:r>
          </a:p>
          <a:p>
            <a:pPr lvl="1"/>
            <a:r>
              <a:rPr lang="en-GB" sz="2400" dirty="0"/>
              <a:t>Will the idea generate customer satisfaction? </a:t>
            </a:r>
          </a:p>
          <a:p>
            <a:pPr lvl="1"/>
            <a:r>
              <a:rPr lang="en-GB" sz="2400" dirty="0"/>
              <a:t>Are there benefits to the operation, economically, managerially and socially? </a:t>
            </a:r>
          </a:p>
          <a:p>
            <a:pPr lvl="1"/>
            <a:r>
              <a:rPr lang="en-GB" sz="2400" dirty="0"/>
              <a:t>Is the idea different from the competition?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2965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75506" y="548680"/>
            <a:ext cx="8252470" cy="1143000"/>
          </a:xfrm>
        </p:spPr>
        <p:txBody>
          <a:bodyPr/>
          <a:lstStyle/>
          <a:p>
            <a:r>
              <a:rPr lang="en-GB" altLang="en-US" dirty="0"/>
              <a:t>Perceptions of various products</a:t>
            </a:r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88840"/>
            <a:ext cx="8748464" cy="419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7360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Required performance factors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4" y="2177379"/>
            <a:ext cx="8892480" cy="354170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3528" y="5875438"/>
            <a:ext cx="29787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Source: developed from Slack </a:t>
            </a:r>
            <a:r>
              <a:rPr lang="en-GB" sz="1200" i="1" dirty="0"/>
              <a:t>et al</a:t>
            </a:r>
            <a:r>
              <a:rPr lang="en-GB" sz="1200" dirty="0"/>
              <a:t>. 2013</a:t>
            </a:r>
          </a:p>
        </p:txBody>
      </p:sp>
    </p:spTree>
    <p:extLst>
      <p:ext uri="{BB962C8B-B14F-4D97-AF65-F5344CB8AC3E}">
        <p14:creationId xmlns:p14="http://schemas.microsoft.com/office/powerpoint/2010/main" val="13593121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F0014-45BC-48DD-BCF4-644CA52C1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Concept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E0FCE-B368-4591-8B25-E38621A80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916832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Testing in the </a:t>
            </a:r>
            <a:r>
              <a:rPr lang="en-GB" sz="2800"/>
              <a:t>field and </a:t>
            </a:r>
            <a:r>
              <a:rPr lang="en-GB" sz="2800" dirty="0"/>
              <a:t>asking customers:</a:t>
            </a:r>
          </a:p>
          <a:p>
            <a:r>
              <a:rPr lang="en-GB" sz="2400" dirty="0"/>
              <a:t>How they view the concept in relation to the competition? </a:t>
            </a:r>
          </a:p>
          <a:p>
            <a:r>
              <a:rPr lang="en-GB" sz="2400" dirty="0"/>
              <a:t>If they would purchase the product and how frequently, time of day, and what price might they be prepared to pay?</a:t>
            </a:r>
          </a:p>
          <a:p>
            <a:r>
              <a:rPr lang="en-GB" sz="2400" dirty="0"/>
              <a:t>What they see as the benefits of the product? </a:t>
            </a:r>
          </a:p>
          <a:p>
            <a:r>
              <a:rPr lang="en-GB" sz="2400" dirty="0"/>
              <a:t>What improvements to the product could be made? </a:t>
            </a:r>
          </a:p>
        </p:txBody>
      </p:sp>
    </p:spTree>
    <p:extLst>
      <p:ext uri="{BB962C8B-B14F-4D97-AF65-F5344CB8AC3E}">
        <p14:creationId xmlns:p14="http://schemas.microsoft.com/office/powerpoint/2010/main" val="17766033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Setting goals and objectives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800" dirty="0"/>
              <a:t>Goals, or aims, are the broad intentions of an organisation</a:t>
            </a:r>
          </a:p>
          <a:p>
            <a:r>
              <a:rPr lang="en-GB" altLang="en-US" sz="2800" dirty="0"/>
              <a:t>Objectives are the measurable outcomes and include:</a:t>
            </a:r>
          </a:p>
          <a:p>
            <a:pPr lvl="1"/>
            <a:r>
              <a:rPr lang="en-GB" altLang="en-US" sz="2400" dirty="0"/>
              <a:t>Economic objectives</a:t>
            </a:r>
          </a:p>
          <a:p>
            <a:pPr lvl="1"/>
            <a:r>
              <a:rPr lang="en-GB" altLang="en-US" sz="2400" dirty="0"/>
              <a:t>Managerial objectives</a:t>
            </a:r>
          </a:p>
          <a:p>
            <a:pPr lvl="1"/>
            <a:r>
              <a:rPr lang="en-GB" altLang="en-US" sz="2400" dirty="0"/>
              <a:t>Social responsibility objectives</a:t>
            </a:r>
          </a:p>
          <a:p>
            <a:r>
              <a:rPr lang="en-GB" sz="2800" dirty="0"/>
              <a:t>Objectives for an enterprise tend to be a mixture of these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5949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F718F-BE2B-435B-AB9D-0573C0406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need to set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ABD5A-7201-4FB2-816A-42CD2173C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The goals of a food service organisation affect the strategic options and the objectives </a:t>
            </a:r>
          </a:p>
          <a:p>
            <a:r>
              <a:rPr lang="en-GB" sz="2800" dirty="0"/>
              <a:t>Objectives have an impact on the planning to achieve the goals</a:t>
            </a:r>
          </a:p>
          <a:p>
            <a:r>
              <a:rPr lang="en-GB" sz="2800" dirty="0"/>
              <a:t>Objectives provide the basis for reviewing the performance of the organisation against and outcomes are used when making future strategic choices</a:t>
            </a:r>
            <a:r>
              <a:rPr lang="en-GB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0837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496943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21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4543B-2787-468E-AF4B-FFE7EC620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</a:t>
            </a:r>
            <a:r>
              <a:rPr lang="en-GB"/>
              <a:t>2 covers: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6DC02-0576-4269-9AD0-D2BB20BA4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Developing a consumer–product relationship</a:t>
            </a:r>
          </a:p>
          <a:p>
            <a:r>
              <a:rPr lang="en-GB" sz="2800" dirty="0"/>
              <a:t>Market research</a:t>
            </a:r>
          </a:p>
          <a:p>
            <a:r>
              <a:rPr lang="en-GB" sz="2800" dirty="0"/>
              <a:t>Market segmentation</a:t>
            </a:r>
          </a:p>
          <a:p>
            <a:r>
              <a:rPr lang="en-GB" sz="2800" dirty="0"/>
              <a:t>Idea evaluation</a:t>
            </a:r>
          </a:p>
          <a:p>
            <a:r>
              <a:rPr lang="en-GB" sz="2800" dirty="0"/>
              <a:t>Completing the concept development</a:t>
            </a:r>
          </a:p>
          <a:p>
            <a:r>
              <a:rPr lang="en-GB" sz="2800" dirty="0"/>
              <a:t>Setting goals and objectives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221731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Considering the consumer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988840"/>
            <a:ext cx="8271520" cy="4143673"/>
          </a:xfrm>
        </p:spPr>
        <p:txBody>
          <a:bodyPr/>
          <a:lstStyle/>
          <a:p>
            <a:r>
              <a:rPr lang="en-GB" altLang="en-US" sz="2800" dirty="0"/>
              <a:t>Consumers are sophisticated, complex and dynamic </a:t>
            </a:r>
          </a:p>
          <a:p>
            <a:r>
              <a:rPr lang="en-GB" altLang="en-US" sz="2800" dirty="0"/>
              <a:t>The nature of the consumer is continually changing</a:t>
            </a:r>
          </a:p>
          <a:p>
            <a:r>
              <a:rPr lang="en-GB" altLang="en-US" sz="2800" dirty="0"/>
              <a:t>Without the consumer there is no link between the needs people have and the food and beverage product</a:t>
            </a:r>
          </a:p>
        </p:txBody>
      </p:sp>
    </p:spTree>
    <p:extLst>
      <p:ext uri="{BB962C8B-B14F-4D97-AF65-F5344CB8AC3E}">
        <p14:creationId xmlns:p14="http://schemas.microsoft.com/office/powerpoint/2010/main" val="412353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Considering the product</a:t>
            </a:r>
            <a:endParaRPr lang="en-GB" alt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/>
              <a:t>Key questions: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Who are the consumers?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What products do they want?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Why, when and where do they want a food and beverage product?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How do they obtain a food and beverage product?</a:t>
            </a:r>
          </a:p>
        </p:txBody>
      </p:sp>
    </p:spTree>
    <p:extLst>
      <p:ext uri="{BB962C8B-B14F-4D97-AF65-F5344CB8AC3E}">
        <p14:creationId xmlns:p14="http://schemas.microsoft.com/office/powerpoint/2010/main" val="2464680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7942" y="908720"/>
            <a:ext cx="7838256" cy="838200"/>
          </a:xfrm>
        </p:spPr>
        <p:txBody>
          <a:bodyPr/>
          <a:lstStyle/>
          <a:p>
            <a:r>
              <a:rPr lang="en-GB" altLang="en-US" dirty="0"/>
              <a:t>Consumer and product frameworks</a:t>
            </a:r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276872"/>
            <a:ext cx="5976664" cy="3044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3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908720"/>
            <a:ext cx="7776864" cy="762000"/>
          </a:xfrm>
        </p:spPr>
        <p:txBody>
          <a:bodyPr/>
          <a:lstStyle/>
          <a:p>
            <a:r>
              <a:rPr lang="en-GB" altLang="en-US" dirty="0"/>
              <a:t>Single product-consumer framework</a:t>
            </a:r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3" y="1844824"/>
            <a:ext cx="4608513" cy="4787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265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A8918-2A7C-42D4-9E52-C38A55644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 research can include: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13715-9A57-4EA4-AA79-6E911E2BB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924" y="2060848"/>
            <a:ext cx="8006531" cy="4114800"/>
          </a:xfrm>
        </p:spPr>
        <p:txBody>
          <a:bodyPr/>
          <a:lstStyle/>
          <a:p>
            <a:r>
              <a:rPr lang="en-GB" sz="2800" dirty="0"/>
              <a:t>Consumer panels; Questionnaires; Interviews</a:t>
            </a:r>
          </a:p>
          <a:p>
            <a:r>
              <a:rPr lang="en-GB" sz="2800" dirty="0"/>
              <a:t>Mystery customers</a:t>
            </a:r>
          </a:p>
          <a:p>
            <a:r>
              <a:rPr lang="en-GB" sz="2800" dirty="0"/>
              <a:t>Sales analyses</a:t>
            </a:r>
          </a:p>
          <a:p>
            <a:r>
              <a:rPr lang="en-GB" sz="2800" dirty="0"/>
              <a:t>Data capture from social media sources</a:t>
            </a:r>
          </a:p>
          <a:p>
            <a:r>
              <a:rPr lang="en-GB" sz="2800" dirty="0"/>
              <a:t>Market information from specialist publications</a:t>
            </a:r>
          </a:p>
          <a:p>
            <a:r>
              <a:rPr lang="en-GB" sz="2800" dirty="0"/>
              <a:t>Generally available data especially from internet sources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670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D6E80-0ADE-4C27-9367-0FCDF11BA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nature of demand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43B9B-19BF-4AEE-9D9F-3450DAC1A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/>
              <a:t>Food and beverage demands are wants </a:t>
            </a:r>
            <a:r>
              <a:rPr lang="en-GB" sz="2800" dirty="0"/>
              <a:t>for specific food and beverage products</a:t>
            </a:r>
          </a:p>
          <a:p>
            <a:r>
              <a:rPr lang="en-GB" sz="2800" b="1" dirty="0"/>
              <a:t>Consumers have a variety of goals </a:t>
            </a:r>
            <a:r>
              <a:rPr lang="en-GB" sz="2800" dirty="0"/>
              <a:t>when they decide to choose a food and beverage product</a:t>
            </a:r>
          </a:p>
          <a:p>
            <a:r>
              <a:rPr lang="en-GB" sz="2800" b="1" dirty="0"/>
              <a:t>Individual consumers have different priorities</a:t>
            </a:r>
            <a:r>
              <a:rPr lang="en-GB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3568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</TotalTime>
  <Words>763</Words>
  <Application>Microsoft Office PowerPoint</Application>
  <PresentationFormat>On-screen Show (4:3)</PresentationFormat>
  <Paragraphs>119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Courier New</vt:lpstr>
      <vt:lpstr>Gill Sans MT</vt:lpstr>
      <vt:lpstr>Tahoma</vt:lpstr>
      <vt:lpstr>Times New Roman</vt:lpstr>
      <vt:lpstr>Wingdings</vt:lpstr>
      <vt:lpstr>Blends</vt:lpstr>
      <vt:lpstr>Food and Beverage Management fifth edition</vt:lpstr>
      <vt:lpstr>PowerPoint Presentation</vt:lpstr>
      <vt:lpstr>Chapter 2 covers:</vt:lpstr>
      <vt:lpstr>Considering the consumer</vt:lpstr>
      <vt:lpstr>Considering the product</vt:lpstr>
      <vt:lpstr>Consumer and product frameworks</vt:lpstr>
      <vt:lpstr>Single product-consumer framework</vt:lpstr>
      <vt:lpstr>Market research can include:</vt:lpstr>
      <vt:lpstr>The nature of demand</vt:lpstr>
      <vt:lpstr>Different food service operations:</vt:lpstr>
      <vt:lpstr>Choices can be based on:</vt:lpstr>
      <vt:lpstr>Cost is not just the price</vt:lpstr>
      <vt:lpstr>Value is a personal judgement</vt:lpstr>
      <vt:lpstr>Market segmentation</vt:lpstr>
      <vt:lpstr>Change is a continuous</vt:lpstr>
      <vt:lpstr>Cash/time model</vt:lpstr>
      <vt:lpstr>Segmentation based on typologies</vt:lpstr>
      <vt:lpstr>Segmentation based on generations</vt:lpstr>
      <vt:lpstr>Idea evaluation</vt:lpstr>
      <vt:lpstr>Idea screening</vt:lpstr>
      <vt:lpstr>Perceptions of various products</vt:lpstr>
      <vt:lpstr>Required performance factors</vt:lpstr>
      <vt:lpstr>Concept testing</vt:lpstr>
      <vt:lpstr>Setting goals and objectives</vt:lpstr>
      <vt:lpstr>The need to set objectives</vt:lpstr>
      <vt:lpstr>PowerPoint Presentation</vt:lpstr>
    </vt:vector>
  </TitlesOfParts>
  <Company>The Food and Beverage Training Company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Beverage Managment 5th Edition 2019</dc:title>
  <dc:subject>Chapter 2 Concept Development</dc:subject>
  <dc:creator>John Cousins The Food and Beverage Training Company</dc:creator>
  <cp:keywords>Chapter 2 Concept Development</cp:keywords>
  <dc:description>This presentation is copyright.  Any use or adaptions must always include proper acknowledgement of the source.</dc:description>
  <cp:lastModifiedBy>John Cousins</cp:lastModifiedBy>
  <cp:revision>85</cp:revision>
  <dcterms:created xsi:type="dcterms:W3CDTF">2011-08-30T14:41:49Z</dcterms:created>
  <dcterms:modified xsi:type="dcterms:W3CDTF">2019-04-15T14:05:17Z</dcterms:modified>
  <cp:category>This presentation is copyright.  Source must always be acknowledged.</cp:category>
</cp:coreProperties>
</file>